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Lst>
  <p:sldSz cx="7772400" cy="100584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74" autoAdjust="0"/>
    <p:restoredTop sz="94660"/>
  </p:normalViewPr>
  <p:slideViewPr>
    <p:cSldViewPr snapToGrid="0">
      <p:cViewPr varScale="1">
        <p:scale>
          <a:sx n="80" d="100"/>
          <a:sy n="80" d="100"/>
        </p:scale>
        <p:origin x="2688" y="10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2930" y="3124626"/>
            <a:ext cx="6606540" cy="2156036"/>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936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296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226242" y="537846"/>
            <a:ext cx="1311593" cy="1144143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91466" y="537846"/>
            <a:ext cx="3805238" cy="1144143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815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850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3966" y="6463454"/>
            <a:ext cx="6606540" cy="1997710"/>
          </a:xfrm>
        </p:spPr>
        <p:txBody>
          <a:bodyPr anchor="t"/>
          <a:lstStyle>
            <a:lvl1pPr algn="l">
              <a:defRPr sz="4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09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91466" y="3129281"/>
            <a:ext cx="2558415" cy="8849996"/>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979421" y="3129281"/>
            <a:ext cx="2558415" cy="8849996"/>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284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8620" y="402802"/>
            <a:ext cx="6995160" cy="16764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88620" y="2251499"/>
            <a:ext cx="3434160" cy="938318"/>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88620" y="3189817"/>
            <a:ext cx="3434160" cy="5795222"/>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948272" y="2251499"/>
            <a:ext cx="3435508" cy="938318"/>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948272" y="3189817"/>
            <a:ext cx="3435508" cy="5795222"/>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676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33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350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8621" y="400474"/>
            <a:ext cx="2557066" cy="1704340"/>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038793" y="400474"/>
            <a:ext cx="4344988" cy="8584566"/>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88621" y="2104814"/>
            <a:ext cx="2557066" cy="6880226"/>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594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23445" y="7040881"/>
            <a:ext cx="4663440" cy="831216"/>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523445" y="898736"/>
            <a:ext cx="4663440" cy="60350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kumimoji="1" lang="ja-JP" altLang="en-US"/>
          </a:p>
        </p:txBody>
      </p:sp>
      <p:sp>
        <p:nvSpPr>
          <p:cNvPr id="4" name="テキスト プレースホルダー 3"/>
          <p:cNvSpPr>
            <a:spLocks noGrp="1"/>
          </p:cNvSpPr>
          <p:nvPr>
            <p:ph type="body" sz="half" idx="2"/>
          </p:nvPr>
        </p:nvSpPr>
        <p:spPr>
          <a:xfrm>
            <a:off x="1523445" y="7872097"/>
            <a:ext cx="4663440" cy="1180464"/>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791A312-1138-4CAD-9417-050D0C5E2B8D}" type="datetimeFigureOut">
              <a:rPr lang="ja-JP" altLang="en-US" smtClean="0">
                <a:solidFill>
                  <a:prstClr val="black">
                    <a:tint val="75000"/>
                  </a:prstClr>
                </a:solidFill>
              </a:rPr>
              <a:pPr/>
              <a:t>2016/10/4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4D71FC2-6F5B-47BE-A480-71817AAC3E1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785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88620" y="9322648"/>
            <a:ext cx="1813560" cy="535516"/>
          </a:xfrm>
          <a:prstGeom prst="rect">
            <a:avLst/>
          </a:prstGeom>
        </p:spPr>
        <p:txBody>
          <a:bodyPr vert="horz" lIns="91440" tIns="45720" rIns="91440" bIns="45720" rtlCol="0" anchor="ctr"/>
          <a:lstStyle>
            <a:lvl1pPr algn="l">
              <a:defRPr sz="1320">
                <a:solidFill>
                  <a:schemeClr val="tx1">
                    <a:tint val="75000"/>
                  </a:schemeClr>
                </a:solidFill>
              </a:defRPr>
            </a:lvl1pPr>
          </a:lstStyle>
          <a:p>
            <a:fld id="{E791A312-1138-4CAD-9417-050D0C5E2B8D}" type="datetimeFigureOut">
              <a:rPr kumimoji="1" lang="ja-JP" altLang="en-US" smtClean="0">
                <a:solidFill>
                  <a:prstClr val="black">
                    <a:tint val="75000"/>
                  </a:prstClr>
                </a:solidFill>
              </a:rPr>
              <a:pPr/>
              <a:t>2016/10/4</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2655570" y="9322648"/>
            <a:ext cx="2461260" cy="535516"/>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5570220" y="9322648"/>
            <a:ext cx="1813560" cy="535516"/>
          </a:xfrm>
          <a:prstGeom prst="rect">
            <a:avLst/>
          </a:prstGeom>
        </p:spPr>
        <p:txBody>
          <a:bodyPr vert="horz" lIns="91440" tIns="45720" rIns="91440" bIns="45720" rtlCol="0" anchor="ctr"/>
          <a:lstStyle>
            <a:lvl1pPr algn="r">
              <a:defRPr sz="1320">
                <a:solidFill>
                  <a:schemeClr val="tx1">
                    <a:tint val="75000"/>
                  </a:schemeClr>
                </a:solidFill>
              </a:defRPr>
            </a:lvl1pPr>
          </a:lstStyle>
          <a:p>
            <a:fld id="{04D71FC2-6F5B-47BE-A480-71817AAC3E16}"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054902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05840" rtl="0" eaLnBrk="1" latinLnBrk="0" hangingPunct="1">
        <a:spcBef>
          <a:spcPct val="0"/>
        </a:spcBef>
        <a:buNone/>
        <a:defRPr kumimoji="1"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anose="020B0604020202020204" pitchFamily="34" charset="0"/>
        <a:buChar char="•"/>
        <a:defRPr kumimoji="1" sz="3520" kern="1200">
          <a:solidFill>
            <a:schemeClr val="tx1"/>
          </a:solidFill>
          <a:latin typeface="+mn-lt"/>
          <a:ea typeface="+mn-ea"/>
          <a:cs typeface="+mn-cs"/>
        </a:defRPr>
      </a:lvl1pPr>
      <a:lvl2pPr marL="817245" indent="-314325" algn="l" defTabSz="1005840" rtl="0" eaLnBrk="1" latinLnBrk="0" hangingPunct="1">
        <a:spcBef>
          <a:spcPct val="20000"/>
        </a:spcBef>
        <a:buFont typeface="Arial" panose="020B0604020202020204" pitchFamily="34" charset="0"/>
        <a:buChar char="–"/>
        <a:defRPr kumimoji="1"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anose="020B0604020202020204" pitchFamily="34" charset="0"/>
        <a:buChar char="•"/>
        <a:defRPr kumimoji="1"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1005840" rtl="0" eaLnBrk="1" latinLnBrk="0" hangingPunct="1">
        <a:defRPr kumimoji="1" sz="1980" kern="1200">
          <a:solidFill>
            <a:schemeClr val="tx1"/>
          </a:solidFill>
          <a:latin typeface="+mn-lt"/>
          <a:ea typeface="+mn-ea"/>
          <a:cs typeface="+mn-cs"/>
        </a:defRPr>
      </a:lvl1pPr>
      <a:lvl2pPr marL="502920" algn="l" defTabSz="1005840" rtl="0" eaLnBrk="1" latinLnBrk="0" hangingPunct="1">
        <a:defRPr kumimoji="1" sz="1980" kern="1200">
          <a:solidFill>
            <a:schemeClr val="tx1"/>
          </a:solidFill>
          <a:latin typeface="+mn-lt"/>
          <a:ea typeface="+mn-ea"/>
          <a:cs typeface="+mn-cs"/>
        </a:defRPr>
      </a:lvl2pPr>
      <a:lvl3pPr marL="1005840" algn="l" defTabSz="1005840" rtl="0" eaLnBrk="1" latinLnBrk="0" hangingPunct="1">
        <a:defRPr kumimoji="1" sz="1980" kern="1200">
          <a:solidFill>
            <a:schemeClr val="tx1"/>
          </a:solidFill>
          <a:latin typeface="+mn-lt"/>
          <a:ea typeface="+mn-ea"/>
          <a:cs typeface="+mn-cs"/>
        </a:defRPr>
      </a:lvl3pPr>
      <a:lvl4pPr marL="1508760" algn="l" defTabSz="1005840" rtl="0" eaLnBrk="1" latinLnBrk="0" hangingPunct="1">
        <a:defRPr kumimoji="1" sz="1980" kern="1200">
          <a:solidFill>
            <a:schemeClr val="tx1"/>
          </a:solidFill>
          <a:latin typeface="+mn-lt"/>
          <a:ea typeface="+mn-ea"/>
          <a:cs typeface="+mn-cs"/>
        </a:defRPr>
      </a:lvl4pPr>
      <a:lvl5pPr marL="2011680" algn="l" defTabSz="1005840" rtl="0" eaLnBrk="1" latinLnBrk="0" hangingPunct="1">
        <a:defRPr kumimoji="1" sz="1980" kern="1200">
          <a:solidFill>
            <a:schemeClr val="tx1"/>
          </a:solidFill>
          <a:latin typeface="+mn-lt"/>
          <a:ea typeface="+mn-ea"/>
          <a:cs typeface="+mn-cs"/>
        </a:defRPr>
      </a:lvl5pPr>
      <a:lvl6pPr marL="2514600" algn="l" defTabSz="1005840" rtl="0" eaLnBrk="1" latinLnBrk="0" hangingPunct="1">
        <a:defRPr kumimoji="1" sz="1980" kern="1200">
          <a:solidFill>
            <a:schemeClr val="tx1"/>
          </a:solidFill>
          <a:latin typeface="+mn-lt"/>
          <a:ea typeface="+mn-ea"/>
          <a:cs typeface="+mn-cs"/>
        </a:defRPr>
      </a:lvl6pPr>
      <a:lvl7pPr marL="3017520" algn="l" defTabSz="1005840" rtl="0" eaLnBrk="1" latinLnBrk="0" hangingPunct="1">
        <a:defRPr kumimoji="1" sz="1980" kern="1200">
          <a:solidFill>
            <a:schemeClr val="tx1"/>
          </a:solidFill>
          <a:latin typeface="+mn-lt"/>
          <a:ea typeface="+mn-ea"/>
          <a:cs typeface="+mn-cs"/>
        </a:defRPr>
      </a:lvl7pPr>
      <a:lvl8pPr marL="3520440" algn="l" defTabSz="1005840" rtl="0" eaLnBrk="1" latinLnBrk="0" hangingPunct="1">
        <a:defRPr kumimoji="1" sz="1980" kern="1200">
          <a:solidFill>
            <a:schemeClr val="tx1"/>
          </a:solidFill>
          <a:latin typeface="+mn-lt"/>
          <a:ea typeface="+mn-ea"/>
          <a:cs typeface="+mn-cs"/>
        </a:defRPr>
      </a:lvl8pPr>
      <a:lvl9pPr marL="4023360" algn="l" defTabSz="1005840" rtl="0" eaLnBrk="1" latinLnBrk="0" hangingPunct="1">
        <a:defRPr kumimoji="1"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facebook.com/JapanCons.vancouver/"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28130" y="228601"/>
            <a:ext cx="6583668" cy="8991599"/>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0">
              <a:solidFill>
                <a:prstClr val="white"/>
              </a:solidFill>
            </a:endParaRPr>
          </a:p>
        </p:txBody>
      </p:sp>
      <p:pic>
        <p:nvPicPr>
          <p:cNvPr id="4" name="Picture 3"/>
          <p:cNvPicPr>
            <a:picLocks noChangeAspect="1"/>
          </p:cNvPicPr>
          <p:nvPr/>
        </p:nvPicPr>
        <p:blipFill>
          <a:blip r:embed="rId2"/>
          <a:stretch>
            <a:fillRect/>
          </a:stretch>
        </p:blipFill>
        <p:spPr>
          <a:xfrm>
            <a:off x="284577" y="412590"/>
            <a:ext cx="7117289" cy="1940851"/>
          </a:xfrm>
          <a:prstGeom prst="rect">
            <a:avLst/>
          </a:prstGeom>
          <a:gradFill>
            <a:gsLst>
              <a:gs pos="0">
                <a:schemeClr val="accent1">
                  <a:lumMod val="5000"/>
                  <a:lumOff val="95000"/>
                </a:schemeClr>
              </a:gs>
              <a:gs pos="1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2" name="正方形/長方形 11"/>
          <p:cNvSpPr/>
          <p:nvPr/>
        </p:nvSpPr>
        <p:spPr>
          <a:xfrm>
            <a:off x="308437" y="2529749"/>
            <a:ext cx="7093429" cy="4179397"/>
          </a:xfrm>
          <a:prstGeom prst="rect">
            <a:avLst/>
          </a:prstGeom>
          <a:gradFill>
            <a:gsLst>
              <a:gs pos="0">
                <a:schemeClr val="bg1">
                  <a:lumMod val="85000"/>
                </a:schemeClr>
              </a:gs>
              <a:gs pos="9000">
                <a:schemeClr val="bg1">
                  <a:lumMod val="85000"/>
                </a:schemeClr>
              </a:gs>
              <a:gs pos="52000">
                <a:schemeClr val="bg1">
                  <a:lumMod val="95000"/>
                </a:schemeClr>
              </a:gs>
              <a:gs pos="100000">
                <a:schemeClr val="bg1"/>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0">
              <a:solidFill>
                <a:prstClr val="white"/>
              </a:solidFill>
            </a:endParaRPr>
          </a:p>
        </p:txBody>
      </p:sp>
      <p:sp>
        <p:nvSpPr>
          <p:cNvPr id="6" name="テキスト ボックス 5"/>
          <p:cNvSpPr txBox="1"/>
          <p:nvPr/>
        </p:nvSpPr>
        <p:spPr>
          <a:xfrm>
            <a:off x="410770" y="2618392"/>
            <a:ext cx="6781337" cy="1329595"/>
          </a:xfrm>
          <a:prstGeom prst="rect">
            <a:avLst/>
          </a:prstGeom>
          <a:noFill/>
        </p:spPr>
        <p:txBody>
          <a:bodyPr wrap="square" rtlCol="0">
            <a:spAutoFit/>
          </a:bodyPr>
          <a:lstStyle/>
          <a:p>
            <a:pPr algn="just"/>
            <a:r>
              <a:rPr kumimoji="1" lang="en-CA" altLang="ja-JP" sz="1300" dirty="0">
                <a:solidFill>
                  <a:prstClr val="black"/>
                </a:solidFill>
              </a:rPr>
              <a:t>Join us for a rare and exciting opportunity to engage with Ambassador Ichiro Fujisaki and a panel of </a:t>
            </a:r>
            <a:r>
              <a:rPr kumimoji="1" lang="en-CA" altLang="ja-JP" sz="1300" dirty="0" smtClean="0">
                <a:solidFill>
                  <a:prstClr val="black"/>
                </a:solidFill>
              </a:rPr>
              <a:t>young experts from </a:t>
            </a:r>
            <a:r>
              <a:rPr kumimoji="1" lang="en-CA" altLang="ja-JP" sz="1300" dirty="0">
                <a:solidFill>
                  <a:prstClr val="black"/>
                </a:solidFill>
              </a:rPr>
              <a:t>Japan in a stimulating dialogue on Japan-related issues.  Led by Ambassador Fujisaki, the panel of four specialists working in diverse fields </a:t>
            </a:r>
            <a:r>
              <a:rPr kumimoji="1" lang="en-CA" altLang="ja-JP" sz="1300" dirty="0" smtClean="0">
                <a:solidFill>
                  <a:prstClr val="black"/>
                </a:solidFill>
              </a:rPr>
              <a:t>will </a:t>
            </a:r>
            <a:r>
              <a:rPr kumimoji="1" lang="en-CA" altLang="ja-JP" sz="1300" dirty="0">
                <a:solidFill>
                  <a:prstClr val="black"/>
                </a:solidFill>
              </a:rPr>
              <a:t>discuss some of the major concerns facing Japan and the world including recovery from the Great East Japan Earthquake, </a:t>
            </a:r>
            <a:r>
              <a:rPr kumimoji="1" lang="en-CA" altLang="ja-JP" sz="1300" dirty="0" smtClean="0">
                <a:solidFill>
                  <a:prstClr val="black"/>
                </a:solidFill>
              </a:rPr>
              <a:t>energy, Japan’s </a:t>
            </a:r>
            <a:r>
              <a:rPr kumimoji="1" lang="en-CA" altLang="ja-JP" sz="1300" dirty="0">
                <a:solidFill>
                  <a:prstClr val="black"/>
                </a:solidFill>
              </a:rPr>
              <a:t>technology, </a:t>
            </a:r>
            <a:r>
              <a:rPr kumimoji="1" lang="en-CA" altLang="ja-JP" sz="1300" dirty="0" smtClean="0">
                <a:solidFill>
                  <a:prstClr val="black"/>
                </a:solidFill>
              </a:rPr>
              <a:t>culture </a:t>
            </a:r>
            <a:r>
              <a:rPr kumimoji="1" lang="en-CA" altLang="ja-JP" sz="1300" dirty="0">
                <a:solidFill>
                  <a:prstClr val="black"/>
                </a:solidFill>
              </a:rPr>
              <a:t>policy and economic policy. </a:t>
            </a:r>
            <a:endParaRPr kumimoji="1" lang="en-US" altLang="ja-JP" sz="1300" dirty="0" smtClean="0">
              <a:solidFill>
                <a:prstClr val="black"/>
              </a:solidFill>
            </a:endParaRPr>
          </a:p>
          <a:p>
            <a:r>
              <a:rPr kumimoji="1" lang="en-US" altLang="ja-JP" sz="1540" dirty="0" smtClean="0">
                <a:solidFill>
                  <a:prstClr val="black"/>
                </a:solidFill>
              </a:rPr>
              <a:t> </a:t>
            </a:r>
            <a:endParaRPr kumimoji="1" lang="ja-JP" altLang="en-US" sz="1540" dirty="0">
              <a:solidFill>
                <a:prstClr val="black"/>
              </a:solidFill>
            </a:endParaRPr>
          </a:p>
        </p:txBody>
      </p:sp>
      <p:sp>
        <p:nvSpPr>
          <p:cNvPr id="7" name="テキスト ボックス 6"/>
          <p:cNvSpPr txBox="1"/>
          <p:nvPr/>
        </p:nvSpPr>
        <p:spPr>
          <a:xfrm>
            <a:off x="960122" y="3748941"/>
            <a:ext cx="5888847" cy="1425005"/>
          </a:xfrm>
          <a:prstGeom prst="rect">
            <a:avLst/>
          </a:prstGeom>
          <a:noFill/>
          <a:ln w="3175">
            <a:noFill/>
          </a:ln>
        </p:spPr>
        <p:txBody>
          <a:bodyPr wrap="square" rtlCol="0">
            <a:spAutoFit/>
          </a:bodyPr>
          <a:lstStyle/>
          <a:p>
            <a:pPr algn="ctr"/>
            <a:r>
              <a:rPr kumimoji="1" lang="en-US" altLang="ja-JP" sz="2420" dirty="0" smtClean="0">
                <a:ln w="3175">
                  <a:solidFill>
                    <a:schemeClr val="tx1"/>
                  </a:solidFill>
                </a:ln>
                <a:solidFill>
                  <a:prstClr val="black"/>
                </a:solidFill>
                <a:effectLst>
                  <a:outerShdw blurRad="38100" dist="38100" dir="2700000" algn="tl">
                    <a:srgbClr val="000000">
                      <a:alpha val="43137"/>
                    </a:srgbClr>
                  </a:outerShdw>
                </a:effectLst>
              </a:rPr>
              <a:t>Panel and Reception</a:t>
            </a:r>
          </a:p>
          <a:p>
            <a:pPr algn="ctr"/>
            <a:r>
              <a:rPr kumimoji="1" lang="en-US" altLang="ja-JP" sz="2420" dirty="0">
                <a:ln w="3175">
                  <a:solidFill>
                    <a:schemeClr val="tx1"/>
                  </a:solidFill>
                </a:ln>
                <a:solidFill>
                  <a:prstClr val="black"/>
                </a:solidFill>
                <a:effectLst>
                  <a:outerShdw blurRad="38100" dist="38100" dir="2700000" algn="tl">
                    <a:srgbClr val="000000">
                      <a:alpha val="43137"/>
                    </a:srgbClr>
                  </a:outerShdw>
                </a:effectLst>
              </a:rPr>
              <a:t>Oct. 28 (Fri.) – </a:t>
            </a:r>
            <a:r>
              <a:rPr kumimoji="1" lang="en-US" altLang="ja-JP" sz="2420" dirty="0" smtClean="0">
                <a:ln w="3175">
                  <a:solidFill>
                    <a:schemeClr val="tx1"/>
                  </a:solidFill>
                </a:ln>
                <a:solidFill>
                  <a:prstClr val="black"/>
                </a:solidFill>
                <a:effectLst>
                  <a:outerShdw blurRad="38100" dist="38100" dir="2700000" algn="tl">
                    <a:srgbClr val="000000">
                      <a:alpha val="43137"/>
                    </a:srgbClr>
                  </a:outerShdw>
                </a:effectLst>
              </a:rPr>
              <a:t>11 </a:t>
            </a:r>
            <a:r>
              <a:rPr kumimoji="1" lang="en-US" altLang="ja-JP" sz="2420" dirty="0">
                <a:ln w="3175">
                  <a:solidFill>
                    <a:schemeClr val="tx1"/>
                  </a:solidFill>
                </a:ln>
                <a:solidFill>
                  <a:prstClr val="black"/>
                </a:solidFill>
                <a:effectLst>
                  <a:outerShdw blurRad="38100" dist="38100" dir="2700000" algn="tl">
                    <a:srgbClr val="000000">
                      <a:alpha val="43137"/>
                    </a:srgbClr>
                  </a:outerShdw>
                </a:effectLst>
              </a:rPr>
              <a:t>am</a:t>
            </a:r>
          </a:p>
          <a:p>
            <a:pPr algn="ctr"/>
            <a:r>
              <a:rPr kumimoji="1" lang="en-US" altLang="ja-JP" sz="2420" dirty="0" smtClean="0">
                <a:ln w="3175">
                  <a:solidFill>
                    <a:schemeClr val="tx1"/>
                  </a:solidFill>
                </a:ln>
                <a:solidFill>
                  <a:prstClr val="black"/>
                </a:solidFill>
                <a:effectLst>
                  <a:outerShdw blurRad="38100" dist="38100" dir="2700000" algn="tl">
                    <a:srgbClr val="000000">
                      <a:alpha val="43137"/>
                    </a:srgbClr>
                  </a:outerShdw>
                </a:effectLst>
              </a:rPr>
              <a:t>Sage Bistro – UBC</a:t>
            </a:r>
          </a:p>
          <a:p>
            <a:pPr algn="ctr"/>
            <a:r>
              <a:rPr kumimoji="1" lang="en-US" altLang="ja-JP" sz="1400" dirty="0" smtClean="0">
                <a:ln w="3175">
                  <a:solidFill>
                    <a:schemeClr val="tx1"/>
                  </a:solidFill>
                </a:ln>
                <a:solidFill>
                  <a:prstClr val="black"/>
                </a:solidFill>
                <a:effectLst>
                  <a:outerShdw blurRad="38100" dist="38100" dir="2700000" algn="tl">
                    <a:srgbClr val="000000">
                      <a:alpha val="43137"/>
                    </a:srgbClr>
                  </a:outerShdw>
                </a:effectLst>
              </a:rPr>
              <a:t>6331 Crescent Road. Vancouver</a:t>
            </a:r>
          </a:p>
        </p:txBody>
      </p:sp>
      <p:pic>
        <p:nvPicPr>
          <p:cNvPr id="8" name="図 7" descr="C:\Documents and Settings\s-ikegami\デスクトップ\Mr.Fujisaki  　ｐhoto.JPG"/>
          <p:cNvPicPr>
            <a:picLocks noChangeAspect="1"/>
          </p:cNvPicPr>
          <p:nvPr/>
        </p:nvPicPr>
        <p:blipFill>
          <a:blip r:embed="rId3"/>
          <a:srcRect/>
          <a:stretch>
            <a:fillRect/>
          </a:stretch>
        </p:blipFill>
        <p:spPr bwMode="auto">
          <a:xfrm>
            <a:off x="438614" y="4903108"/>
            <a:ext cx="1276694" cy="1696644"/>
          </a:xfrm>
          <a:prstGeom prst="rect">
            <a:avLst/>
          </a:prstGeom>
          <a:noFill/>
          <a:ln w="9525">
            <a:noFill/>
            <a:miter lim="800000"/>
            <a:headEnd/>
            <a:tailEnd/>
          </a:ln>
        </p:spPr>
      </p:pic>
      <p:sp>
        <p:nvSpPr>
          <p:cNvPr id="13" name="正方形/長方形 12"/>
          <p:cNvSpPr/>
          <p:nvPr/>
        </p:nvSpPr>
        <p:spPr>
          <a:xfrm>
            <a:off x="346537" y="6892822"/>
            <a:ext cx="7055329" cy="2127097"/>
          </a:xfrm>
          <a:prstGeom prst="rect">
            <a:avLst/>
          </a:prstGeom>
          <a:gradFill>
            <a:gsLst>
              <a:gs pos="0">
                <a:schemeClr val="bg1">
                  <a:lumMod val="85000"/>
                </a:schemeClr>
              </a:gs>
              <a:gs pos="50000">
                <a:schemeClr val="bg1"/>
              </a:gs>
              <a:gs pos="100000">
                <a:schemeClr val="bg1"/>
              </a:gs>
            </a:gsLs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80" dirty="0" smtClean="0">
                <a:solidFill>
                  <a:prstClr val="white"/>
                </a:solidFill>
              </a:rPr>
              <a:t>  </a:t>
            </a:r>
            <a:endParaRPr kumimoji="1" lang="ja-JP" altLang="en-US" sz="1980" dirty="0">
              <a:solidFill>
                <a:prstClr val="white"/>
              </a:solidFill>
            </a:endParaRPr>
          </a:p>
        </p:txBody>
      </p:sp>
      <p:sp>
        <p:nvSpPr>
          <p:cNvPr id="14" name="正方形/長方形 13"/>
          <p:cNvSpPr/>
          <p:nvPr/>
        </p:nvSpPr>
        <p:spPr>
          <a:xfrm>
            <a:off x="305091" y="617185"/>
            <a:ext cx="7079181" cy="1726444"/>
          </a:xfrm>
          <a:prstGeom prst="rect">
            <a:avLst/>
          </a:prstGeom>
          <a:solidFill>
            <a:schemeClr val="bg1"/>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0" dirty="0">
              <a:solidFill>
                <a:prstClr val="white"/>
              </a:solidFill>
            </a:endParaRPr>
          </a:p>
        </p:txBody>
      </p:sp>
      <p:sp>
        <p:nvSpPr>
          <p:cNvPr id="15" name="テキスト ボックス 14"/>
          <p:cNvSpPr txBox="1"/>
          <p:nvPr/>
        </p:nvSpPr>
        <p:spPr>
          <a:xfrm>
            <a:off x="232544" y="654243"/>
            <a:ext cx="7307312" cy="1006429"/>
          </a:xfrm>
          <a:prstGeom prst="rect">
            <a:avLst/>
          </a:prstGeom>
          <a:noFill/>
        </p:spPr>
        <p:txBody>
          <a:bodyPr wrap="square" rtlCol="0">
            <a:spAutoFit/>
          </a:bodyPr>
          <a:lstStyle/>
          <a:p>
            <a:pPr algn="ctr"/>
            <a:r>
              <a:rPr kumimoji="1" lang="en-US" altLang="ja-JP" sz="1980" dirty="0">
                <a:solidFill>
                  <a:prstClr val="black"/>
                </a:solidFill>
              </a:rPr>
              <a:t>An Invitation to Join</a:t>
            </a:r>
          </a:p>
          <a:p>
            <a:pPr algn="ctr"/>
            <a:r>
              <a:rPr kumimoji="1" lang="en-US" altLang="ja-JP" sz="2200" b="1" dirty="0">
                <a:solidFill>
                  <a:prstClr val="black"/>
                </a:solidFill>
              </a:rPr>
              <a:t>Ambassador Ichiro Fujisaki</a:t>
            </a:r>
          </a:p>
          <a:p>
            <a:pPr algn="ctr"/>
            <a:r>
              <a:rPr kumimoji="1" lang="en-US" altLang="ja-JP" sz="1760" dirty="0">
                <a:solidFill>
                  <a:prstClr val="black"/>
                </a:solidFill>
              </a:rPr>
              <a:t>Former Ambassador of Japan</a:t>
            </a:r>
            <a:endParaRPr kumimoji="1" lang="ja-JP" altLang="en-US" sz="176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41" y="1341564"/>
            <a:ext cx="828077" cy="84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0083" y="1704583"/>
            <a:ext cx="5660315" cy="46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334680" y="7056534"/>
            <a:ext cx="2466758" cy="861774"/>
          </a:xfrm>
          <a:prstGeom prst="rect">
            <a:avLst/>
          </a:prstGeom>
          <a:noFill/>
        </p:spPr>
        <p:txBody>
          <a:bodyPr wrap="square" rtlCol="0">
            <a:spAutoFit/>
          </a:bodyPr>
          <a:lstStyle/>
          <a:p>
            <a:r>
              <a:rPr lang="en-US" sz="1000" dirty="0" err="1">
                <a:latin typeface="Helvetica Narrow" panose="020B0506020203020204" pitchFamily="34" charset="0"/>
              </a:rPr>
              <a:t>Ayano</a:t>
            </a:r>
            <a:r>
              <a:rPr lang="en-US" sz="1000" dirty="0">
                <a:latin typeface="Helvetica Narrow" panose="020B0506020203020204" pitchFamily="34" charset="0"/>
              </a:rPr>
              <a:t> Maria HORIGUCHI:  </a:t>
            </a:r>
            <a:r>
              <a:rPr lang="en-US" sz="1000" dirty="0" smtClean="0">
                <a:latin typeface="Helvetica Narrow" panose="020B0506020203020204" pitchFamily="34" charset="0"/>
              </a:rPr>
              <a:t>With a banking background former </a:t>
            </a:r>
            <a:r>
              <a:rPr lang="en-US" sz="1000" dirty="0">
                <a:latin typeface="Helvetica Narrow" panose="020B0506020203020204" pitchFamily="34" charset="0"/>
              </a:rPr>
              <a:t>“Team Tohoku” volunteer from UBS shares her perspective on recovery from the earthquake and tsunami and the hopes of the younger generation</a:t>
            </a:r>
            <a:r>
              <a:rPr lang="en-US" sz="1000" dirty="0" smtClean="0">
                <a:latin typeface="Helvetica Narrow" panose="020B0506020203020204" pitchFamily="34" charset="0"/>
              </a:rPr>
              <a:t>.</a:t>
            </a:r>
            <a:endParaRPr lang="en-CA" dirty="0"/>
          </a:p>
        </p:txBody>
      </p:sp>
      <p:pic>
        <p:nvPicPr>
          <p:cNvPr id="17" name="Picture 16"/>
          <p:cNvPicPr>
            <a:picLocks noChangeAspect="1"/>
          </p:cNvPicPr>
          <p:nvPr/>
        </p:nvPicPr>
        <p:blipFill>
          <a:blip r:embed="rId6"/>
          <a:stretch>
            <a:fillRect/>
          </a:stretch>
        </p:blipFill>
        <p:spPr>
          <a:xfrm>
            <a:off x="528130" y="7056534"/>
            <a:ext cx="679434" cy="898722"/>
          </a:xfrm>
          <a:prstGeom prst="rect">
            <a:avLst/>
          </a:prstGeom>
        </p:spPr>
      </p:pic>
      <p:pic>
        <p:nvPicPr>
          <p:cNvPr id="18" name="Picture 17"/>
          <p:cNvPicPr>
            <a:picLocks noChangeAspect="1"/>
          </p:cNvPicPr>
          <p:nvPr/>
        </p:nvPicPr>
        <p:blipFill>
          <a:blip r:embed="rId7"/>
          <a:stretch>
            <a:fillRect/>
          </a:stretch>
        </p:blipFill>
        <p:spPr>
          <a:xfrm>
            <a:off x="6431501" y="7088145"/>
            <a:ext cx="692717" cy="943312"/>
          </a:xfrm>
          <a:prstGeom prst="rect">
            <a:avLst/>
          </a:prstGeom>
        </p:spPr>
      </p:pic>
      <p:sp>
        <p:nvSpPr>
          <p:cNvPr id="19" name="TextBox 18"/>
          <p:cNvSpPr txBox="1"/>
          <p:nvPr/>
        </p:nvSpPr>
        <p:spPr>
          <a:xfrm>
            <a:off x="3984080" y="7050044"/>
            <a:ext cx="2282802" cy="861774"/>
          </a:xfrm>
          <a:prstGeom prst="rect">
            <a:avLst/>
          </a:prstGeom>
          <a:noFill/>
        </p:spPr>
        <p:txBody>
          <a:bodyPr wrap="square" rtlCol="0">
            <a:spAutoFit/>
          </a:bodyPr>
          <a:lstStyle/>
          <a:p>
            <a:pPr algn="r"/>
            <a:r>
              <a:rPr lang="en-CA" sz="1000" dirty="0" err="1" smtClean="0">
                <a:latin typeface="Helvetica Narrow" panose="020B0506020203020204" pitchFamily="34" charset="0"/>
              </a:rPr>
              <a:t>Kanako</a:t>
            </a:r>
            <a:r>
              <a:rPr lang="en-CA" sz="1000" dirty="0" smtClean="0">
                <a:latin typeface="Helvetica Narrow" panose="020B0506020203020204" pitchFamily="34" charset="0"/>
              </a:rPr>
              <a:t> KATAYAMA:  A paralegal who formerly worked in the energy field talks about Japan’s efforts toward energy efficiency and cultural initiatives such as “Cool-biz” to reduce consumption</a:t>
            </a:r>
            <a:r>
              <a:rPr lang="en-CA" sz="1000" dirty="0" smtClean="0"/>
              <a:t>.</a:t>
            </a:r>
            <a:endParaRPr lang="en-CA" sz="1000" dirty="0"/>
          </a:p>
        </p:txBody>
      </p:sp>
      <p:sp>
        <p:nvSpPr>
          <p:cNvPr id="20" name="TextBox 19"/>
          <p:cNvSpPr txBox="1"/>
          <p:nvPr/>
        </p:nvSpPr>
        <p:spPr>
          <a:xfrm>
            <a:off x="1319124" y="8090324"/>
            <a:ext cx="2565867" cy="861774"/>
          </a:xfrm>
          <a:prstGeom prst="rect">
            <a:avLst/>
          </a:prstGeom>
          <a:noFill/>
        </p:spPr>
        <p:txBody>
          <a:bodyPr wrap="square" rtlCol="0">
            <a:spAutoFit/>
          </a:bodyPr>
          <a:lstStyle/>
          <a:p>
            <a:r>
              <a:rPr lang="en-US" sz="1000" dirty="0" err="1" smtClean="0">
                <a:latin typeface="Helvetica Narrow" panose="020B0506020203020204" pitchFamily="34" charset="0"/>
              </a:rPr>
              <a:t>Erina</a:t>
            </a:r>
            <a:r>
              <a:rPr lang="en-US" sz="1000" dirty="0" smtClean="0">
                <a:latin typeface="Helvetica Narrow" panose="020B0506020203020204" pitchFamily="34" charset="0"/>
              </a:rPr>
              <a:t> KIMIZU:  From her experience in cosmetics marketing and product development (Shiseido and Bare Essentials), Ms. </a:t>
            </a:r>
            <a:r>
              <a:rPr lang="en-US" sz="1000" dirty="0" err="1" smtClean="0">
                <a:latin typeface="Helvetica Narrow" panose="020B0506020203020204" pitchFamily="34" charset="0"/>
              </a:rPr>
              <a:t>Kimizu</a:t>
            </a:r>
            <a:r>
              <a:rPr lang="en-US" sz="1000" dirty="0" smtClean="0">
                <a:latin typeface="Helvetica Narrow" panose="020B0506020203020204" pitchFamily="34" charset="0"/>
              </a:rPr>
              <a:t> shares how “Cool Japan” is being communicated in various ways and her experience in global marketing. </a:t>
            </a:r>
            <a:endParaRPr lang="en-CA" sz="1000" dirty="0">
              <a:latin typeface="Helvetica Narrow" panose="020B0506020203020204" pitchFamily="34" charset="0"/>
            </a:endParaRPr>
          </a:p>
        </p:txBody>
      </p:sp>
      <p:pic>
        <p:nvPicPr>
          <p:cNvPr id="22" name="Picture 21"/>
          <p:cNvPicPr>
            <a:picLocks noChangeAspect="1"/>
          </p:cNvPicPr>
          <p:nvPr/>
        </p:nvPicPr>
        <p:blipFill>
          <a:blip r:embed="rId8"/>
          <a:stretch>
            <a:fillRect/>
          </a:stretch>
        </p:blipFill>
        <p:spPr>
          <a:xfrm>
            <a:off x="520345" y="8053202"/>
            <a:ext cx="695004" cy="868756"/>
          </a:xfrm>
          <a:prstGeom prst="rect">
            <a:avLst/>
          </a:prstGeom>
        </p:spPr>
      </p:pic>
      <p:sp>
        <p:nvSpPr>
          <p:cNvPr id="23" name="TextBox 22"/>
          <p:cNvSpPr txBox="1"/>
          <p:nvPr/>
        </p:nvSpPr>
        <p:spPr>
          <a:xfrm>
            <a:off x="4083188" y="8089143"/>
            <a:ext cx="2196395" cy="707886"/>
          </a:xfrm>
          <a:prstGeom prst="rect">
            <a:avLst/>
          </a:prstGeom>
          <a:noFill/>
        </p:spPr>
        <p:txBody>
          <a:bodyPr wrap="square" rtlCol="0">
            <a:spAutoFit/>
          </a:bodyPr>
          <a:lstStyle/>
          <a:p>
            <a:pPr algn="r"/>
            <a:r>
              <a:rPr lang="en-US" sz="1000" dirty="0" err="1">
                <a:latin typeface="Helvetica Narrow" panose="020B0506020203020204" pitchFamily="34" charset="0"/>
              </a:rPr>
              <a:t>Katsuya</a:t>
            </a:r>
            <a:r>
              <a:rPr lang="en-US" sz="1000" dirty="0">
                <a:latin typeface="Helvetica Narrow" panose="020B0506020203020204" pitchFamily="34" charset="0"/>
              </a:rPr>
              <a:t> YUZUKI:  A business manager </a:t>
            </a:r>
            <a:r>
              <a:rPr lang="en-US" sz="1000" dirty="0" smtClean="0">
                <a:latin typeface="Helvetica Narrow" panose="020B0506020203020204" pitchFamily="34" charset="0"/>
              </a:rPr>
              <a:t>of a real </a:t>
            </a:r>
            <a:r>
              <a:rPr lang="en-US" sz="1000" dirty="0">
                <a:latin typeface="Helvetica Narrow" panose="020B0506020203020204" pitchFamily="34" charset="0"/>
              </a:rPr>
              <a:t>estate and construction </a:t>
            </a:r>
            <a:r>
              <a:rPr lang="en-US" sz="1000" dirty="0" smtClean="0">
                <a:latin typeface="Helvetica Narrow" panose="020B0506020203020204" pitchFamily="34" charset="0"/>
              </a:rPr>
              <a:t>company talks </a:t>
            </a:r>
            <a:r>
              <a:rPr lang="en-US" sz="1000" dirty="0">
                <a:latin typeface="Helvetica Narrow" panose="020B0506020203020204" pitchFamily="34" charset="0"/>
              </a:rPr>
              <a:t>about </a:t>
            </a:r>
            <a:r>
              <a:rPr lang="en-US" sz="1000" dirty="0" smtClean="0">
                <a:latin typeface="Helvetica Narrow" panose="020B0506020203020204" pitchFamily="34" charset="0"/>
              </a:rPr>
              <a:t>the real effects of “</a:t>
            </a:r>
            <a:r>
              <a:rPr lang="en-US" sz="1000" dirty="0" err="1" smtClean="0">
                <a:latin typeface="Helvetica Narrow" panose="020B0506020203020204" pitchFamily="34" charset="0"/>
              </a:rPr>
              <a:t>Abenomics</a:t>
            </a:r>
            <a:r>
              <a:rPr lang="en-US" sz="1000" dirty="0" smtClean="0">
                <a:latin typeface="Helvetica Narrow" panose="020B0506020203020204" pitchFamily="34" charset="0"/>
              </a:rPr>
              <a:t>”, on business and the </a:t>
            </a:r>
            <a:r>
              <a:rPr lang="en-US" sz="1000" dirty="0">
                <a:latin typeface="Helvetica Narrow" panose="020B0506020203020204" pitchFamily="34" charset="0"/>
              </a:rPr>
              <a:t>Japanese economy</a:t>
            </a:r>
            <a:r>
              <a:rPr lang="en-US" sz="1000" dirty="0"/>
              <a:t>.  </a:t>
            </a:r>
            <a:endParaRPr lang="en-CA" sz="1000" dirty="0"/>
          </a:p>
        </p:txBody>
      </p:sp>
      <p:pic>
        <p:nvPicPr>
          <p:cNvPr id="24" name="Picture 23"/>
          <p:cNvPicPr>
            <a:picLocks noChangeAspect="1"/>
          </p:cNvPicPr>
          <p:nvPr/>
        </p:nvPicPr>
        <p:blipFill rotWithShape="1">
          <a:blip r:embed="rId9"/>
          <a:srcRect t="4593" r="-1638" b="16919"/>
          <a:stretch/>
        </p:blipFill>
        <p:spPr>
          <a:xfrm>
            <a:off x="6408647" y="8113980"/>
            <a:ext cx="768911" cy="796548"/>
          </a:xfrm>
          <a:prstGeom prst="rect">
            <a:avLst/>
          </a:prstGeom>
        </p:spPr>
      </p:pic>
      <p:sp>
        <p:nvSpPr>
          <p:cNvPr id="3" name="TextBox 2"/>
          <p:cNvSpPr txBox="1"/>
          <p:nvPr/>
        </p:nvSpPr>
        <p:spPr>
          <a:xfrm>
            <a:off x="1834981" y="5486657"/>
            <a:ext cx="5342543" cy="1200329"/>
          </a:xfrm>
          <a:prstGeom prst="rect">
            <a:avLst/>
          </a:prstGeom>
          <a:noFill/>
        </p:spPr>
        <p:txBody>
          <a:bodyPr wrap="square" rtlCol="0">
            <a:spAutoFit/>
          </a:bodyPr>
          <a:lstStyle/>
          <a:p>
            <a:pPr algn="just"/>
            <a:r>
              <a:rPr lang="en-US" altLang="ja-JP" sz="1200" dirty="0" smtClean="0"/>
              <a:t>The presentation and discussion will be led by H.E., Ichiro Fujisaki, former Ambassador of Japan to the United States. While he was Deputy Minister for Foreign Affairs, Ambassador Fujisaki served as the chief negotiator in Japan-Canada vice-ministerial economic meetings. He was also responsible for Japan-Canada relations as Director-General of the North American Affairs Bureau at the Ministry of Foreign Affairs. </a:t>
            </a:r>
            <a:endParaRPr lang="en-CA" sz="1200" dirty="0"/>
          </a:p>
        </p:txBody>
      </p:sp>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27748" t="37075" r="29814" b="49867"/>
          <a:stretch/>
        </p:blipFill>
        <p:spPr>
          <a:xfrm>
            <a:off x="4632894" y="9383234"/>
            <a:ext cx="2073839" cy="400865"/>
          </a:xfrm>
          <a:prstGeom prst="rect">
            <a:avLst/>
          </a:prstGeom>
        </p:spPr>
      </p:pic>
      <p:pic>
        <p:nvPicPr>
          <p:cNvPr id="10" name="Picture 9"/>
          <p:cNvPicPr>
            <a:picLocks noChangeAspect="1"/>
          </p:cNvPicPr>
          <p:nvPr/>
        </p:nvPicPr>
        <p:blipFill>
          <a:blip r:embed="rId11"/>
          <a:stretch>
            <a:fillRect/>
          </a:stretch>
        </p:blipFill>
        <p:spPr>
          <a:xfrm>
            <a:off x="1087311" y="9271669"/>
            <a:ext cx="914208" cy="491455"/>
          </a:xfrm>
          <a:prstGeom prst="rect">
            <a:avLst/>
          </a:prstGeom>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18745" y="9374979"/>
            <a:ext cx="343669" cy="343669"/>
          </a:xfrm>
          <a:prstGeom prst="rect">
            <a:avLst/>
          </a:prstGeom>
        </p:spPr>
      </p:pic>
      <p:sp>
        <p:nvSpPr>
          <p:cNvPr id="26" name="TextBox 25"/>
          <p:cNvSpPr txBox="1"/>
          <p:nvPr/>
        </p:nvSpPr>
        <p:spPr>
          <a:xfrm>
            <a:off x="3236415" y="9438223"/>
            <a:ext cx="1819275" cy="307777"/>
          </a:xfrm>
          <a:prstGeom prst="rect">
            <a:avLst/>
          </a:prstGeom>
          <a:noFill/>
        </p:spPr>
        <p:txBody>
          <a:bodyPr wrap="square" rtlCol="0">
            <a:spAutoFit/>
          </a:bodyPr>
          <a:lstStyle/>
          <a:p>
            <a:r>
              <a:rPr lang="en-US" sz="700" b="1" dirty="0" smtClean="0"/>
              <a:t>CENTRE </a:t>
            </a:r>
            <a:r>
              <a:rPr lang="en-US" sz="500" b="1" dirty="0" smtClean="0"/>
              <a:t>FOR</a:t>
            </a:r>
            <a:r>
              <a:rPr lang="en-US" sz="700" b="1" dirty="0" smtClean="0"/>
              <a:t> </a:t>
            </a:r>
          </a:p>
          <a:p>
            <a:r>
              <a:rPr lang="en-US" sz="700" b="1" dirty="0" smtClean="0"/>
              <a:t>JAPANESE RESEARCH</a:t>
            </a:r>
            <a:endParaRPr lang="en-CA" sz="700" b="1" dirty="0"/>
          </a:p>
        </p:txBody>
      </p:sp>
      <p:sp>
        <p:nvSpPr>
          <p:cNvPr id="27" name="TextBox 26"/>
          <p:cNvSpPr txBox="1"/>
          <p:nvPr/>
        </p:nvSpPr>
        <p:spPr>
          <a:xfrm>
            <a:off x="2042727" y="5142208"/>
            <a:ext cx="4405851" cy="307777"/>
          </a:xfrm>
          <a:prstGeom prst="rect">
            <a:avLst/>
          </a:prstGeom>
          <a:noFill/>
        </p:spPr>
        <p:txBody>
          <a:bodyPr wrap="square" rtlCol="0">
            <a:spAutoFit/>
          </a:bodyPr>
          <a:lstStyle/>
          <a:p>
            <a:r>
              <a:rPr lang="en-US" sz="1400" b="1" i="1" dirty="0" smtClean="0"/>
              <a:t>Followed with a Q &amp; A session and a luncheon reception.</a:t>
            </a:r>
            <a:endParaRPr lang="en-CA" sz="1400" b="1" i="1" dirty="0"/>
          </a:p>
        </p:txBody>
      </p:sp>
      <p:cxnSp>
        <p:nvCxnSpPr>
          <p:cNvPr id="30" name="Straight Connector 29"/>
          <p:cNvCxnSpPr/>
          <p:nvPr/>
        </p:nvCxnSpPr>
        <p:spPr>
          <a:xfrm flipV="1">
            <a:off x="2598865" y="5464229"/>
            <a:ext cx="3158748" cy="1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rot="20866237">
            <a:off x="5398089" y="3942918"/>
            <a:ext cx="1920510" cy="830997"/>
          </a:xfrm>
          <a:prstGeom prst="rect">
            <a:avLst/>
          </a:prstGeom>
          <a:solidFill>
            <a:schemeClr val="accent6">
              <a:lumMod val="20000"/>
              <a:lumOff val="80000"/>
            </a:schemeClr>
          </a:solidFill>
          <a:ln>
            <a:solidFill>
              <a:schemeClr val="tx1"/>
            </a:solidFill>
          </a:ln>
        </p:spPr>
        <p:txBody>
          <a:bodyPr wrap="square" rtlCol="0">
            <a:spAutoFit/>
          </a:bodyPr>
          <a:lstStyle/>
          <a:p>
            <a:r>
              <a:rPr kumimoji="1" lang="en-US" altLang="ja-JP" sz="1200" dirty="0" smtClean="0"/>
              <a:t>Application Required:</a:t>
            </a:r>
          </a:p>
          <a:p>
            <a:r>
              <a:rPr kumimoji="1" lang="en-US" altLang="ja-JP" sz="1200" dirty="0" smtClean="0"/>
              <a:t>Check our FB for application</a:t>
            </a:r>
          </a:p>
          <a:p>
            <a:r>
              <a:rPr kumimoji="1" lang="en-US" altLang="ja-JP" sz="1200" dirty="0">
                <a:hlinkClick r:id="rId13"/>
              </a:rPr>
              <a:t>https://www.facebook.com/JapanCons.vancouver</a:t>
            </a:r>
            <a:r>
              <a:rPr kumimoji="1" lang="en-US" altLang="ja-JP" sz="1200" dirty="0" smtClean="0">
                <a:hlinkClick r:id="rId13"/>
              </a:rPr>
              <a:t>/</a:t>
            </a:r>
            <a:r>
              <a:rPr kumimoji="1" lang="en-US" altLang="ja-JP" sz="1200" dirty="0" smtClean="0"/>
              <a:t> </a:t>
            </a:r>
            <a:endParaRPr kumimoji="1" lang="ja-JP" altLang="en-US" sz="1200" dirty="0"/>
          </a:p>
        </p:txBody>
      </p:sp>
    </p:spTree>
    <p:extLst>
      <p:ext uri="{BB962C8B-B14F-4D97-AF65-F5344CB8AC3E}">
        <p14:creationId xmlns:p14="http://schemas.microsoft.com/office/powerpoint/2010/main" val="3338376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2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581</TotalTime>
  <Words>338</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Helvetica Narrow</vt:lpstr>
      <vt:lpstr>Office ​​テーマ</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FEDORUK KEITH A.</dc:creator>
  <cp:lastModifiedBy>User</cp:lastModifiedBy>
  <cp:revision>49</cp:revision>
  <cp:lastPrinted>2016-10-01T00:09:27Z</cp:lastPrinted>
  <dcterms:created xsi:type="dcterms:W3CDTF">2016-09-27T17:57:50Z</dcterms:created>
  <dcterms:modified xsi:type="dcterms:W3CDTF">2016-10-04T18:05:09Z</dcterms:modified>
</cp:coreProperties>
</file>